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262" r:id="rId3"/>
    <p:sldId id="279" r:id="rId4"/>
    <p:sldId id="257" r:id="rId5"/>
    <p:sldId id="270" r:id="rId6"/>
    <p:sldId id="280" r:id="rId7"/>
    <p:sldId id="261" r:id="rId8"/>
    <p:sldId id="284" r:id="rId9"/>
    <p:sldId id="285" r:id="rId10"/>
    <p:sldId id="282" r:id="rId11"/>
    <p:sldId id="271" r:id="rId12"/>
    <p:sldId id="272" r:id="rId13"/>
    <p:sldId id="273" r:id="rId14"/>
    <p:sldId id="283" r:id="rId15"/>
    <p:sldId id="274" r:id="rId16"/>
    <p:sldId id="281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773"/>
    <a:srgbClr val="00B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8" d="100"/>
          <a:sy n="58" d="100"/>
        </p:scale>
        <p:origin x="-2562" y="-13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3" d="100"/>
          <a:sy n="63" d="100"/>
        </p:scale>
        <p:origin x="283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simple1" qsCatId="simple" csTypeId="urn:microsoft.com/office/officeart/2005/8/colors/accent1_3" csCatId="accent1" phldr="1"/>
      <dgm:spPr/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C2825D01-7009-4C7A-9735-E3DA9B56907F}" type="presOf" srcId="{F1469E50-24C6-4156-8DAA-6DD0C1079C89}" destId="{DF72D2A9-E721-47DF-A758-78A445E0F3CE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BCE0C-CD74-4A59-802C-6D2F8C15331A}" type="datetimeFigureOut">
              <a:rPr lang="hr-HR" smtClean="0"/>
              <a:t>20.9.2017.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8501B-77B5-4365-9881-C6E19A3C1E42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51456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FDEA8-CBB8-46CC-9562-028963DBC55A}" type="datetimeFigureOut">
              <a:rPr lang="hr-HR" smtClean="0"/>
              <a:t>20.9.2017.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BD8E7-1312-41F3-99C4-6DA5AF891969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9208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hr-HR" smtClean="0"/>
              <a:t>15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8571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BD8E7-1312-41F3-99C4-6DA5AF891969}" type="slidenum">
              <a:rPr lang="hr-HR" smtClean="0"/>
              <a:t>16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9811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 dirty="0"/>
          </a:p>
        </p:txBody>
      </p:sp>
      <p:sp>
        <p:nvSpPr>
          <p:cNvPr id="7" name="Pravokutnik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6" name="Rezervirano mjesto slike 2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C094-D204-4B3A-BC82-85D3AF465C6E}" type="datetime1">
              <a:rPr lang="hr-HR" smtClean="0"/>
              <a:t>20.9.2017.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55890-9765-49A4-9D99-864A807F5083}" type="datetime1">
              <a:rPr lang="hr-HR" smtClean="0"/>
              <a:t>20.9.2017.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ni slajd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utnik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Uredite stil podnaslova matrice</a:t>
            </a:r>
            <a:endParaRPr lang="hr-HR" dirty="0"/>
          </a:p>
        </p:txBody>
      </p:sp>
      <p:sp>
        <p:nvSpPr>
          <p:cNvPr id="9" name="Rezervirano mjesto slike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13" name="Rezervirano mjesto slike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hr-HR" dirty="0"/>
          </a:p>
        </p:txBody>
      </p:sp>
      <p:sp>
        <p:nvSpPr>
          <p:cNvPr id="14" name="Rezervirano mjesto slike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D2C4-6120-4F8D-861A-CC4F1AC3D393}" type="datetime1">
              <a:rPr lang="hr-HR" smtClean="0"/>
              <a:t>20.9.2017.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2514600"/>
            <a:ext cx="10515600" cy="2743200"/>
          </a:xfrm>
        </p:spPr>
        <p:txBody>
          <a:bodyPr anchor="b">
            <a:normAutofit/>
          </a:bodyPr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B73E-77D3-490B-87F8-E66991508506}" type="datetime1">
              <a:rPr lang="hr-HR" smtClean="0"/>
              <a:t>20.9.2017.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1E44F-8ECC-4E56-83E6-8B632E177E1C}" type="datetime1">
              <a:rPr lang="hr-HR" smtClean="0"/>
              <a:t>20.9.2017.</a:t>
            </a:fld>
            <a:endParaRPr lang="hr-HR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28FE7-BB86-483E-8612-BC27F61CABB2}" type="datetime1">
              <a:rPr lang="hr-HR" smtClean="0"/>
              <a:t>20.9.2017.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51812" y="1714498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hr-HR" smtClean="0"/>
              <a:t>Uredite stil naslova matrice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4D75A-2966-4939-94B8-53363C2F9E34}" type="datetime1">
              <a:rPr lang="hr-HR" smtClean="0"/>
              <a:t>20.9.2017.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dirty="0" smtClean="0"/>
              <a:t>Uredite stil naslova matrice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 smtClean="0"/>
              <a:t>Uredite stilove teksta matrice</a:t>
            </a:r>
          </a:p>
          <a:p>
            <a:pPr lvl="1"/>
            <a:r>
              <a:rPr lang="hr-HR" dirty="0" smtClean="0"/>
              <a:t>Druga razina</a:t>
            </a:r>
          </a:p>
          <a:p>
            <a:pPr lvl="2"/>
            <a:r>
              <a:rPr lang="hr-HR" dirty="0" smtClean="0"/>
              <a:t>Treća razina</a:t>
            </a:r>
          </a:p>
          <a:p>
            <a:pPr lvl="3"/>
            <a:r>
              <a:rPr lang="hr-HR" dirty="0" smtClean="0"/>
              <a:t>Četvrta razina</a:t>
            </a:r>
          </a:p>
          <a:p>
            <a:pPr lvl="4"/>
            <a:r>
              <a:rPr lang="hr-HR" dirty="0" smtClean="0"/>
              <a:t>Peta razina</a:t>
            </a:r>
            <a:endParaRPr lang="hr-HR" dirty="0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6E5AF774-D672-436D-AB0A-2C67478F6425}" type="datetime1">
              <a:rPr lang="hr-HR" smtClean="0"/>
              <a:t>20.9.2017.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41217" y="2304814"/>
            <a:ext cx="11125200" cy="886556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hr-HR" sz="4000" b="1" i="0" spc="-5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GOSPODARENJE KOMUNALNIM OTPADOM</a:t>
            </a:r>
            <a:endParaRPr lang="hr-HR" sz="4000" b="1" i="0" spc="-5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85355" y="6286500"/>
            <a:ext cx="11125200" cy="571500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r-HR" cap="none" dirty="0" smtClean="0"/>
              <a:t>rujan</a:t>
            </a:r>
            <a:r>
              <a:rPr lang="hr-HR" dirty="0" smtClean="0"/>
              <a:t> 2017.</a:t>
            </a:r>
            <a:endParaRPr lang="hr-HR" sz="2000" b="0" i="0" spc="50" baseline="0" dirty="0">
              <a:solidFill>
                <a:schemeClr val="bg1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973" y="252968"/>
            <a:ext cx="3526926" cy="71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86345" y="1284535"/>
            <a:ext cx="9144000" cy="1143000"/>
          </a:xfrm>
        </p:spPr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hr-HR" sz="3600" b="1" i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USPOSTAVLJANJE NOVOG SUSTAVA SAKUPLJANJA KOMUNALNOG OTPADA</a:t>
            </a:r>
            <a:endParaRPr lang="hr-HR" sz="3600" b="1" i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734975" y="3538537"/>
            <a:ext cx="11322994" cy="2743009"/>
          </a:xfrm>
        </p:spPr>
        <p:txBody>
          <a:bodyPr>
            <a:normAutofit/>
          </a:bodyPr>
          <a:lstStyle/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Kućnim </a:t>
            </a:r>
            <a:r>
              <a:rPr lang="hr-H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kompostiranjem</a:t>
            </a: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Izdvajanjem posebnih kategorija otpada </a:t>
            </a:r>
            <a:r>
              <a:rPr lang="hr-H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(papir, karton, staklo</a:t>
            </a: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plastika, metal i </a:t>
            </a:r>
            <a:r>
              <a:rPr lang="hr-H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dr.) </a:t>
            </a: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 </a:t>
            </a:r>
            <a:r>
              <a:rPr lang="hr-H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komunalnog </a:t>
            </a: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otpada u </a:t>
            </a:r>
            <a:r>
              <a:rPr lang="hr-H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to </a:t>
            </a: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namijenjene kontejnere </a:t>
            </a:r>
            <a:r>
              <a:rPr lang="hr-H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zeleni otoci</a:t>
            </a:r>
            <a:endParaRPr lang="hr-H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Korištenje </a:t>
            </a:r>
            <a:r>
              <a:rPr lang="hr-HR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reciklažnog</a:t>
            </a:r>
            <a:r>
              <a:rPr lang="hr-H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hr-H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mobilnog </a:t>
            </a:r>
            <a:r>
              <a:rPr lang="hr-HR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reciklažnog</a:t>
            </a:r>
            <a:r>
              <a:rPr lang="hr-H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dvorišta za odlaganje ostalih vrsta otpada</a:t>
            </a:r>
          </a:p>
        </p:txBody>
      </p:sp>
      <p:graphicFrame>
        <p:nvGraphicFramePr>
          <p:cNvPr id="6" name="Rezervirano mjesto sadržaja 5" descr="Brzina" title="SmartArt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7386590"/>
              </p:ext>
            </p:extLst>
          </p:nvPr>
        </p:nvGraphicFramePr>
        <p:xfrm>
          <a:off x="7107381" y="2395537"/>
          <a:ext cx="4495800" cy="446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2431" y="244523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79764" y="430858"/>
            <a:ext cx="10515600" cy="800099"/>
          </a:xfrm>
        </p:spPr>
        <p:txBody>
          <a:bodyPr>
            <a:normAutofit/>
          </a:bodyPr>
          <a:lstStyle/>
          <a:p>
            <a:r>
              <a:rPr lang="hr-H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Cijena javne usluge</a:t>
            </a:r>
            <a:endParaRPr lang="hr-H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05711" y="1899769"/>
            <a:ext cx="10515600" cy="232756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hr-HR" sz="33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Strukturu cijene javne usluge čini</a:t>
            </a:r>
            <a:r>
              <a:rPr lang="hr-HR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33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cijena javne usluge za predanu količinu komunalnog otpada</a:t>
            </a:r>
          </a:p>
          <a:p>
            <a:pPr marL="457200" indent="-457200" algn="l"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33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cijena obavezne minimalne javne usluge</a:t>
            </a:r>
          </a:p>
          <a:p>
            <a:pPr marL="457200" indent="-457200" algn="l"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33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cijena ugovorne kazne</a:t>
            </a:r>
          </a:p>
          <a:p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604" y="217480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8495" y="332509"/>
            <a:ext cx="10515600" cy="779318"/>
          </a:xfrm>
        </p:spPr>
        <p:txBody>
          <a:bodyPr>
            <a:normAutofit/>
          </a:bodyPr>
          <a:lstStyle/>
          <a:p>
            <a:r>
              <a:rPr lang="hr-H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nabava nove opreme</a:t>
            </a:r>
            <a:endParaRPr lang="hr-H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52632" y="1579417"/>
            <a:ext cx="10515600" cy="4187537"/>
          </a:xfrm>
        </p:spPr>
        <p:txBody>
          <a:bodyPr>
            <a:noAutofit/>
          </a:bodyPr>
          <a:lstStyle/>
          <a:p>
            <a:pPr algn="l"/>
            <a:r>
              <a:rPr lang="hr-H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r-HR" sz="26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sluga</a:t>
            </a:r>
            <a:r>
              <a:rPr lang="hr-H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6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d.o.o.</a:t>
            </a:r>
            <a:r>
              <a:rPr lang="hr-H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6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radi uspostave novog sustava sakupljanja komunalnog otpada nabavlja</a:t>
            </a:r>
            <a:r>
              <a:rPr lang="hr-HR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/>
            <a:endParaRPr lang="hr-H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hr-HR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 kante od 120 l</a:t>
            </a:r>
          </a:p>
          <a:p>
            <a:pPr algn="l"/>
            <a:r>
              <a:rPr lang="hr-HR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 kante od 240 l</a:t>
            </a:r>
          </a:p>
          <a:p>
            <a:pPr algn="l"/>
            <a:r>
              <a:rPr lang="hr-HR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 kontejnere od 770 l</a:t>
            </a:r>
          </a:p>
          <a:p>
            <a:pPr algn="l"/>
            <a:r>
              <a:rPr lang="hr-HR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 kontejnere od 1100 l</a:t>
            </a:r>
          </a:p>
          <a:p>
            <a:pPr algn="l"/>
            <a:r>
              <a:rPr lang="hr-HR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 polu podzemne kontejnere</a:t>
            </a:r>
          </a:p>
          <a:p>
            <a:pPr algn="l"/>
            <a:r>
              <a:rPr lang="hr-HR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- sustav elektronske evidencije odvoza otpada (čipovi)</a:t>
            </a:r>
          </a:p>
          <a:p>
            <a:endParaRPr lang="hr-H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8913" y="6172200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4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79864" y="311727"/>
            <a:ext cx="9144000" cy="758536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Polu podzemni kontejneri</a:t>
            </a:r>
            <a:endParaRPr lang="hr-H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556"/>
            <a:ext cx="6096000" cy="4634344"/>
          </a:xfrm>
        </p:spPr>
      </p:pic>
      <p:pic>
        <p:nvPicPr>
          <p:cNvPr id="7" name="Rezervirano mjesto sadržaj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23556"/>
            <a:ext cx="6096000" cy="463434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913" y="6197814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B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4000" b="1" cap="none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ULAGANJE U OSTALU KOMUNALNU INFRASTRUKTURU</a:t>
            </a:r>
            <a:endParaRPr lang="hr-HR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64306" y="2545772"/>
            <a:ext cx="10863388" cy="3469901"/>
          </a:xfrm>
        </p:spPr>
        <p:txBody>
          <a:bodyPr>
            <a:noAutofit/>
          </a:bodyPr>
          <a:lstStyle/>
          <a:p>
            <a:r>
              <a:rPr lang="hr-HR" sz="2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Osim u komunalnu opremu Grad </a:t>
            </a:r>
            <a:r>
              <a:rPr lang="hr-HR" sz="20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r-HR" sz="2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azin i Usluga d.o.o. ulažu u komunalnu infrastrukturu.</a:t>
            </a:r>
          </a:p>
          <a:p>
            <a:r>
              <a:rPr lang="hr-HR" sz="20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r-HR" sz="2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sada je izgrađeno:</a:t>
            </a:r>
          </a:p>
          <a:p>
            <a:endParaRPr lang="hr-HR" sz="2000" cap="non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pristupna cesta do odlagališta: 600.000,00 kuna</a:t>
            </a:r>
          </a:p>
          <a:p>
            <a:r>
              <a:rPr lang="hr-HR" sz="2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sanacija odlagališta i odlaganje otpada na sanirano tijelo: 2.700.000,00 kuna</a:t>
            </a:r>
          </a:p>
          <a:p>
            <a:r>
              <a:rPr lang="hr-HR" sz="2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pretovarna stanica: 5.500.000,00 kuna</a:t>
            </a:r>
          </a:p>
          <a:p>
            <a:pPr marL="285750" indent="-285750">
              <a:buFontTx/>
              <a:buChar char="-"/>
            </a:pPr>
            <a:endParaRPr lang="hr-HR" sz="2000" cap="non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Planira se izgraditi:</a:t>
            </a:r>
          </a:p>
          <a:p>
            <a:endParaRPr lang="hr-HR" sz="2000" cap="non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r-HR" sz="2000" cap="non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reciklažno</a:t>
            </a:r>
            <a:r>
              <a:rPr lang="hr-HR" sz="2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dvorište: 700.000,00 kuna</a:t>
            </a:r>
          </a:p>
          <a:p>
            <a:r>
              <a:rPr lang="hr-HR" sz="2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izvršiti završnu sanaciju odlagališta: 4.400.000,00 kuna</a:t>
            </a:r>
          </a:p>
          <a:p>
            <a:r>
              <a:rPr lang="hr-HR" sz="2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sanirati staro odlagalište</a:t>
            </a:r>
          </a:p>
          <a:p>
            <a:pPr marL="285750" indent="-285750">
              <a:buFontTx/>
              <a:buChar char="-"/>
            </a:pPr>
            <a:endParaRPr lang="hr-HR" sz="2000" cap="non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12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iznosi bez </a:t>
            </a:r>
            <a:r>
              <a:rPr lang="hr-HR" sz="1200" cap="non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pdv</a:t>
            </a:r>
            <a:r>
              <a:rPr lang="hr-HR" sz="12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</a:t>
            </a:r>
            <a:endParaRPr lang="hr-HR" sz="12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922" y="6015673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3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660187" y="2461098"/>
            <a:ext cx="9144000" cy="2971800"/>
          </a:xfrm>
        </p:spPr>
        <p:txBody>
          <a:bodyPr/>
          <a:lstStyle/>
          <a:p>
            <a:endParaRPr lang="hr-HR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ctr">
              <a:buNone/>
            </a:pPr>
            <a:r>
              <a:rPr lang="hr-H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USLUGA 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d.o.o. za obavljanje komunalnih djelatnosti</a:t>
            </a:r>
          </a:p>
          <a:p>
            <a:pPr marL="45720" indent="0" algn="ctr">
              <a:buNone/>
            </a:pP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Šime </a:t>
            </a:r>
            <a:r>
              <a:rPr lang="hr-H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Kurelića</a:t>
            </a:r>
            <a:r>
              <a:rPr lang="hr-H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 Pazin</a:t>
            </a:r>
          </a:p>
          <a:p>
            <a:pPr marL="45720" indent="0" algn="ctr">
              <a:buNone/>
            </a:pPr>
            <a:r>
              <a:rPr lang="hr-HR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www.usluga-pazin.hr</a:t>
            </a:r>
            <a:endParaRPr lang="hr-H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32" y="2461098"/>
            <a:ext cx="2568000" cy="58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6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17000" b="-1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695" y="6104293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7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65763" y="1084093"/>
            <a:ext cx="9144000" cy="784879"/>
          </a:xfrm>
          <a:noFill/>
        </p:spPr>
        <p:txBody>
          <a:bodyPr/>
          <a:lstStyle/>
          <a:p>
            <a:r>
              <a:rPr lang="hr-HR" sz="3600" b="1" spc="-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ZAKONSKA REGULATIVA</a:t>
            </a:r>
            <a:endParaRPr lang="hr-H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24000" y="2618508"/>
            <a:ext cx="9144000" cy="3553691"/>
          </a:xfrm>
        </p:spPr>
        <p:txBody>
          <a:bodyPr/>
          <a:lstStyle/>
          <a:p>
            <a:endParaRPr lang="hr-HR" dirty="0" smtClean="0"/>
          </a:p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Zakon o održivom gospodarenju otpadom NN 94/13, 73/17</a:t>
            </a:r>
          </a:p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Uredba o gospodarenju komunalnim otpadom NN 50/2017</a:t>
            </a:r>
          </a:p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gospodarenja otpadom Republike Hrvatske za razdoblje 2017.-2022. NN 3/17</a:t>
            </a:r>
          </a:p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514" y="188353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9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14500" y="155863"/>
            <a:ext cx="10276608" cy="1143000"/>
          </a:xfrm>
        </p:spPr>
        <p:txBody>
          <a:bodyPr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hr-HR" sz="3600" b="1" i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OSNOVNI CILJEVI GOSPODARENJA KOMUNALNIM OTPADOM</a:t>
            </a:r>
            <a:endParaRPr lang="hr-HR" sz="3600" b="1" i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4464" y="1522268"/>
            <a:ext cx="9161318" cy="4468090"/>
          </a:xfrm>
        </p:spPr>
        <p:txBody>
          <a:bodyPr>
            <a:normAutofit/>
          </a:bodyPr>
          <a:lstStyle/>
          <a:p>
            <a:pPr>
              <a:buClr>
                <a:srgbClr val="0C9773"/>
              </a:buClr>
              <a:buFont typeface="Wingdings" panose="05000000000000000000" pitchFamily="2" charset="2"/>
              <a:buChar char="§"/>
            </a:pPr>
            <a:r>
              <a:rPr lang="hr-HR" sz="2800" b="1" dirty="0" smtClean="0">
                <a:solidFill>
                  <a:schemeClr val="bg1"/>
                </a:solidFill>
              </a:rPr>
              <a:t>Smanjiti </a:t>
            </a:r>
            <a:r>
              <a:rPr lang="hr-HR" sz="2800" b="1" dirty="0">
                <a:solidFill>
                  <a:schemeClr val="bg1"/>
                </a:solidFill>
              </a:rPr>
              <a:t>ukupnu količinu </a:t>
            </a:r>
            <a:r>
              <a:rPr lang="hr-HR" sz="2800" b="1" dirty="0" smtClean="0">
                <a:solidFill>
                  <a:schemeClr val="bg1"/>
                </a:solidFill>
              </a:rPr>
              <a:t>proizvedenog komunalnog </a:t>
            </a:r>
            <a:r>
              <a:rPr lang="hr-HR" sz="2800" b="1" dirty="0">
                <a:solidFill>
                  <a:schemeClr val="bg1"/>
                </a:solidFill>
              </a:rPr>
              <a:t>otpada za 5 %</a:t>
            </a:r>
          </a:p>
          <a:p>
            <a:pPr>
              <a:buClr>
                <a:srgbClr val="0C9773"/>
              </a:buClr>
              <a:buFont typeface="Wingdings" panose="05000000000000000000" pitchFamily="2" charset="2"/>
              <a:buChar char="§"/>
            </a:pPr>
            <a:r>
              <a:rPr lang="hr-HR" sz="2800" b="1" dirty="0" smtClean="0">
                <a:solidFill>
                  <a:schemeClr val="bg1"/>
                </a:solidFill>
              </a:rPr>
              <a:t>Odvojeno </a:t>
            </a:r>
            <a:r>
              <a:rPr lang="hr-HR" sz="2800" b="1" dirty="0">
                <a:solidFill>
                  <a:schemeClr val="bg1"/>
                </a:solidFill>
              </a:rPr>
              <a:t>prikupiti 60% mase proizvedenog </a:t>
            </a:r>
            <a:r>
              <a:rPr lang="hr-HR" sz="2800" b="1" dirty="0" smtClean="0">
                <a:solidFill>
                  <a:schemeClr val="bg1"/>
                </a:solidFill>
              </a:rPr>
              <a:t>komunalnog otpada (papir</a:t>
            </a:r>
            <a:r>
              <a:rPr lang="hr-HR" sz="2800" b="1" dirty="0">
                <a:solidFill>
                  <a:schemeClr val="bg1"/>
                </a:solidFill>
              </a:rPr>
              <a:t>, staklo, plastika, metal i dr.)</a:t>
            </a:r>
          </a:p>
          <a:p>
            <a:pPr>
              <a:buClr>
                <a:srgbClr val="0C9773"/>
              </a:buClr>
              <a:buFont typeface="Wingdings" panose="05000000000000000000" pitchFamily="2" charset="2"/>
              <a:buChar char="§"/>
            </a:pPr>
            <a:r>
              <a:rPr lang="hr-HR" sz="2800" b="1" dirty="0" smtClean="0">
                <a:solidFill>
                  <a:schemeClr val="bg1"/>
                </a:solidFill>
              </a:rPr>
              <a:t>Odvojeno </a:t>
            </a:r>
            <a:r>
              <a:rPr lang="hr-HR" sz="2800" b="1" dirty="0">
                <a:solidFill>
                  <a:schemeClr val="bg1"/>
                </a:solidFill>
              </a:rPr>
              <a:t>prikupiti 40 % mase proizvedenog </a:t>
            </a:r>
            <a:r>
              <a:rPr lang="hr-HR" sz="2800" b="1" dirty="0" err="1">
                <a:solidFill>
                  <a:schemeClr val="bg1"/>
                </a:solidFill>
              </a:rPr>
              <a:t>biootpada</a:t>
            </a:r>
            <a:r>
              <a:rPr lang="hr-HR" sz="2800" b="1" dirty="0">
                <a:solidFill>
                  <a:schemeClr val="bg1"/>
                </a:solidFill>
              </a:rPr>
              <a:t> koji je sastavni dio komunalnog otpada</a:t>
            </a:r>
          </a:p>
          <a:p>
            <a:pPr>
              <a:buClr>
                <a:srgbClr val="0C9773"/>
              </a:buClr>
              <a:buFont typeface="Wingdings" panose="05000000000000000000" pitchFamily="2" charset="2"/>
              <a:buChar char="§"/>
            </a:pPr>
            <a:r>
              <a:rPr lang="hr-HR" sz="2800" b="1" dirty="0" smtClean="0">
                <a:solidFill>
                  <a:schemeClr val="bg1"/>
                </a:solidFill>
              </a:rPr>
              <a:t>Odložiti </a:t>
            </a:r>
            <a:r>
              <a:rPr lang="hr-HR" sz="2800" b="1" dirty="0">
                <a:solidFill>
                  <a:schemeClr val="bg1"/>
                </a:solidFill>
              </a:rPr>
              <a:t>na odlagalište manje od 25% mase proizvedenog komunalnog </a:t>
            </a:r>
            <a:r>
              <a:rPr lang="hr-HR" sz="2800" b="1" dirty="0" smtClean="0">
                <a:solidFill>
                  <a:schemeClr val="bg1"/>
                </a:solidFill>
              </a:rPr>
              <a:t>otpada</a:t>
            </a:r>
            <a:endParaRPr lang="hr-HR" sz="2800" b="1" dirty="0">
              <a:solidFill>
                <a:schemeClr val="bg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212" y="6213764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hr-HR" sz="4000" b="1" i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SADAŠNJI NAČIN ZBRINJAVANJA KOMUNALNOG</a:t>
            </a:r>
            <a:r>
              <a:rPr lang="hr-HR" sz="4000" b="1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OTPADA</a:t>
            </a:r>
            <a:endParaRPr lang="hr-HR" sz="4000" b="1" i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24000" y="2473036"/>
            <a:ext cx="9144000" cy="4457700"/>
          </a:xfrm>
        </p:spPr>
        <p:txBody>
          <a:bodyPr>
            <a:normAutofit/>
          </a:bodyPr>
          <a:lstStyle/>
          <a:p>
            <a:endParaRPr lang="hr-HR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Odlaganje </a:t>
            </a:r>
            <a:r>
              <a:rPr lang="hr-H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otpada na </a:t>
            </a:r>
            <a:r>
              <a:rPr lang="hr-H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odlagalištu </a:t>
            </a:r>
            <a:r>
              <a:rPr lang="hr-HR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Jelenčići</a:t>
            </a:r>
            <a:endParaRPr lang="hr-HR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Prosječna godišnja količina otpada 8.500 t</a:t>
            </a:r>
          </a:p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Prekrivanje </a:t>
            </a:r>
            <a:r>
              <a:rPr lang="hr-H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otpada inertnim materijalom</a:t>
            </a:r>
          </a:p>
          <a:p>
            <a:endParaRPr lang="hr-HR" sz="32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041" y="243821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 način obrade otpada</a:t>
            </a:r>
            <a:endParaRPr lang="hr-H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524000" y="2930236"/>
            <a:ext cx="10227013" cy="1392381"/>
          </a:xfrm>
        </p:spPr>
        <p:txBody>
          <a:bodyPr>
            <a:noAutofit/>
          </a:bodyPr>
          <a:lstStyle/>
          <a:p>
            <a:pPr marL="457200" indent="-457200"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28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Sakupljeni komunalni otpad će se preko pretovarne stanice </a:t>
            </a:r>
            <a:r>
              <a:rPr lang="hr-HR" sz="2800" cap="non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Jelenčići</a:t>
            </a:r>
            <a:r>
              <a:rPr lang="hr-HR" sz="28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otpremiti na obradu u ŽGCO </a:t>
            </a:r>
            <a:r>
              <a:rPr lang="hr-HR" sz="2800" cap="non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Kaštijun</a:t>
            </a:r>
            <a:endParaRPr lang="hr-HR" sz="28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431" y="243821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8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8000" r="-3000" b="-1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79736" y="543333"/>
            <a:ext cx="9144000" cy="1143000"/>
          </a:xfrm>
        </p:spPr>
        <p:txBody>
          <a:bodyPr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hr-HR" sz="4000" b="1" i="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KAKO SMANJITI KOLIČINU KOMUNALNOG OTPADA</a:t>
            </a:r>
            <a:endParaRPr lang="hr-HR" sz="4000" b="1" i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07027" y="2389910"/>
            <a:ext cx="10477500" cy="3512128"/>
          </a:xfrm>
        </p:spPr>
        <p:txBody>
          <a:bodyPr>
            <a:noAutofit/>
          </a:bodyPr>
          <a:lstStyle/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Kućnim </a:t>
            </a:r>
            <a:r>
              <a:rPr lang="hr-HR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kompostiranjem</a:t>
            </a:r>
            <a:r>
              <a:rPr lang="hr-H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Izdvajanjem posebnih kategorija otpada </a:t>
            </a:r>
            <a:r>
              <a:rPr lang="hr-H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(papir,karton,staklo</a:t>
            </a:r>
            <a:r>
              <a:rPr lang="hr-H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plastika, metal i </a:t>
            </a:r>
            <a:r>
              <a:rPr lang="hr-H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dr.) iz </a:t>
            </a:r>
            <a:r>
              <a:rPr lang="hr-H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komunalnog otpada u </a:t>
            </a:r>
            <a:r>
              <a:rPr lang="hr-H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to </a:t>
            </a:r>
            <a:r>
              <a:rPr lang="hr-H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namijenjene </a:t>
            </a:r>
            <a:r>
              <a:rPr lang="hr-H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kontejnere - zeleni otoci</a:t>
            </a:r>
            <a:endParaRPr lang="hr-HR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C9773"/>
              </a:buClr>
              <a:buSzPct val="80000"/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Korištenje </a:t>
            </a:r>
            <a:r>
              <a:rPr lang="hr-HR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reciklažnog</a:t>
            </a:r>
            <a:r>
              <a:rPr lang="hr-H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hr-H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mobilnog </a:t>
            </a:r>
            <a:r>
              <a:rPr lang="hr-HR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reciklažnog</a:t>
            </a:r>
            <a:r>
              <a:rPr lang="hr-H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dvorišta za odlaganje ostalih vrsta otpada</a:t>
            </a:r>
            <a:endParaRPr lang="hr-HR" sz="2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730" y="6166192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zeleni otok</a:t>
            </a:r>
            <a:endParaRPr lang="hr-HR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9304" y="6270548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1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4163" y="581096"/>
            <a:ext cx="9144000" cy="653831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MOBILNO RECIKLAŽNO DVORI</a:t>
            </a:r>
            <a:r>
              <a:rPr lang="hr-HR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ŠTE</a:t>
            </a:r>
            <a:endParaRPr lang="hr-HR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394" y="6166639"/>
            <a:ext cx="186553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4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39535" y="457199"/>
            <a:ext cx="10515600" cy="858289"/>
          </a:xfrm>
        </p:spPr>
        <p:txBody>
          <a:bodyPr>
            <a:normAutofit/>
          </a:bodyPr>
          <a:lstStyle/>
          <a:p>
            <a:r>
              <a:rPr lang="hr-HR" sz="4000" b="1" dirty="0">
                <a:latin typeface="Arial" panose="020B0604020202020204" pitchFamily="34" charset="0"/>
                <a:cs typeface="Arial" panose="020B0604020202020204" pitchFamily="34" charset="0"/>
              </a:rPr>
              <a:t>GRAĐEVINSKO ODLAGALIŠTE LAKOTA</a:t>
            </a:r>
          </a:p>
        </p:txBody>
      </p:sp>
    </p:spTree>
    <p:extLst>
      <p:ext uri="{BB962C8B-B14F-4D97-AF65-F5344CB8AC3E}">
        <p14:creationId xmlns:p14="http://schemas.microsoft.com/office/powerpoint/2010/main" val="36408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lth Fitness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E382D75-6DC6-4908-8B05-64D061C4B1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Prezentacija vezana uz zdravlje i održavanje kondicije (široki zaslon)</Template>
  <TotalTime>0</TotalTime>
  <Words>397</Words>
  <Application>Microsoft Office PowerPoint</Application>
  <PresentationFormat>Prilagođeno</PresentationFormat>
  <Paragraphs>67</Paragraphs>
  <Slides>16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17" baseType="lpstr">
      <vt:lpstr>Health Fitness 16x9</vt:lpstr>
      <vt:lpstr>GOSPODARENJE KOMUNALNIM OTPADOM</vt:lpstr>
      <vt:lpstr>ZAKONSKA REGULATIVA</vt:lpstr>
      <vt:lpstr>OSNOVNI CILJEVI GOSPODARENJA KOMUNALNIM OTPADOM</vt:lpstr>
      <vt:lpstr>SADAŠNJI NAČIN ZBRINJAVANJA KOMUNALNOG OTPADA</vt:lpstr>
      <vt:lpstr>Novi način obrade otpada</vt:lpstr>
      <vt:lpstr>KAKO SMANJITI KOLIČINU KOMUNALNOG OTPADA</vt:lpstr>
      <vt:lpstr>zeleni otok</vt:lpstr>
      <vt:lpstr>MOBILNO RECIKLAŽNO DVORIŠTE</vt:lpstr>
      <vt:lpstr>GRAĐEVINSKO ODLAGALIŠTE LAKOTA</vt:lpstr>
      <vt:lpstr>USPOSTAVLJANJE NOVOG SUSTAVA SAKUPLJANJA KOMUNALNOG OTPADA</vt:lpstr>
      <vt:lpstr>Cijena javne usluge</vt:lpstr>
      <vt:lpstr>nabava nove opreme</vt:lpstr>
      <vt:lpstr>Polu podzemni kontejneri</vt:lpstr>
      <vt:lpstr>ULAGANJE U OSTALU KOMUNALNU INFRASTRUKTURU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2017-09-06T13:23:09Z</dcterms:created>
  <dcterms:modified xsi:type="dcterms:W3CDTF">2017-09-21T07:41:05Z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TC029223919991</vt:lpwstr>
  </property>
</Properties>
</file>